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78" r:id="rId7"/>
    <p:sldId id="287" r:id="rId8"/>
    <p:sldId id="270" r:id="rId9"/>
    <p:sldId id="290" r:id="rId10"/>
    <p:sldId id="291" r:id="rId11"/>
    <p:sldId id="259" r:id="rId12"/>
    <p:sldId id="310" r:id="rId13"/>
    <p:sldId id="282" r:id="rId14"/>
    <p:sldId id="283" r:id="rId15"/>
    <p:sldId id="284" r:id="rId16"/>
    <p:sldId id="285" r:id="rId17"/>
    <p:sldId id="286" r:id="rId18"/>
    <p:sldId id="300" r:id="rId19"/>
    <p:sldId id="271" r:id="rId20"/>
    <p:sldId id="304" r:id="rId21"/>
    <p:sldId id="305" r:id="rId22"/>
    <p:sldId id="306" r:id="rId23"/>
    <p:sldId id="307" r:id="rId24"/>
    <p:sldId id="308" r:id="rId25"/>
    <p:sldId id="272" r:id="rId26"/>
    <p:sldId id="289" r:id="rId27"/>
    <p:sldId id="292" r:id="rId28"/>
    <p:sldId id="294" r:id="rId29"/>
    <p:sldId id="295" r:id="rId30"/>
    <p:sldId id="298" r:id="rId31"/>
    <p:sldId id="299" r:id="rId32"/>
    <p:sldId id="273" r:id="rId33"/>
    <p:sldId id="30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DB8CA7-5184-D18B-B267-C9B37678318D}" v="120" dt="2025-12-10T19:54:14.209"/>
    <p1510:client id="{58D2193F-FF44-468A-B17B-B87D2B38E3E9}" v="286" dt="2025-12-10T19:58:39.851"/>
    <p1510:client id="{5E4BCB36-0721-4851-D4D7-DB18E0BACF1C}" v="38" dt="2025-12-10T18:28:09.278"/>
    <p1510:client id="{85419C23-8A03-D173-E90A-12BF821E802D}" v="79" dt="2025-12-10T21:40:58.901"/>
    <p1510:client id="{A9F7C77C-491E-4B41-81C1-77A9139BB17C}" v="1177" dt="2025-12-10T22:30:00.259"/>
    <p1510:client id="{ACFBAD02-A071-782F-0734-DC9EC1245F2E}" v="460" dt="2025-12-10T21:40:35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F64138-3521-935D-E653-A89B871CF0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3E5FE-D95C-14D9-C3D6-B46CB7BE6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5927C-2D8F-4EEB-B1D3-3C195F9C24A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58699-AED0-7B38-1449-2C4BCBA392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02D73-D922-27D9-84DD-E0F189382C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825F4-1CEB-492D-8A9F-2E45794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2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CD732-BEF4-4BCA-A4AC-3FB764D5915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F9272-0719-44C9-945E-E545592E7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7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F9272-0719-44C9-945E-E545592E7F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2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yellow logo&#10;&#10;AI-generated content may be incorrect.">
            <a:extLst>
              <a:ext uri="{FF2B5EF4-FFF2-40B4-BE49-F238E27FC236}">
                <a16:creationId xmlns:a16="http://schemas.microsoft.com/office/drawing/2014/main" id="{2522E2BB-D711-6C5B-6057-8268FEF51C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2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yellow border&#10;&#10;AI-generated content may be incorrect.">
            <a:extLst>
              <a:ext uri="{FF2B5EF4-FFF2-40B4-BE49-F238E27FC236}">
                <a16:creationId xmlns:a16="http://schemas.microsoft.com/office/drawing/2014/main" id="{0563E7DB-118D-F1AE-D006-5B4E74B48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2D4CAD-B6C1-E8EA-3DD7-2838807CBB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11313"/>
            <a:ext cx="11987213" cy="341471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600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5744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yellow border&#10;&#10;AI-generated content may be incorrect.">
            <a:extLst>
              <a:ext uri="{FF2B5EF4-FFF2-40B4-BE49-F238E27FC236}">
                <a16:creationId xmlns:a16="http://schemas.microsoft.com/office/drawing/2014/main" id="{9989C666-B4AA-832D-E449-D19DF4B25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6A9698-8C7A-2694-269F-E3C5A6FEE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2724" y="2106613"/>
            <a:ext cx="11745268" cy="4488865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Book Antiqua" panose="02040602050305030304" pitchFamily="18" charset="0"/>
              </a:defRPr>
            </a:lvl1pPr>
            <a:lvl2pPr>
              <a:defRPr sz="2000">
                <a:latin typeface="Book Antiqua" panose="02040602050305030304" pitchFamily="18" charset="0"/>
              </a:defRPr>
            </a:lvl2pPr>
            <a:lvl3pPr>
              <a:defRPr sz="1800">
                <a:latin typeface="Book Antiqua" panose="02040602050305030304" pitchFamily="18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80EE91E-7D78-1FDF-3128-8226C814EC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08" y="211936"/>
            <a:ext cx="10868578" cy="1681757"/>
          </a:xfrm>
          <a:prstGeom prst="rect">
            <a:avLst/>
          </a:prstGeom>
        </p:spPr>
        <p:txBody>
          <a:bodyPr anchor="ctr"/>
          <a:lstStyle>
            <a:lvl1pPr marL="112713" indent="1588">
              <a:buNone/>
              <a:defRPr sz="4400" b="1">
                <a:latin typeface="Book Antiqua" panose="02040602050305030304" pitchFamily="18" charset="0"/>
              </a:defRPr>
            </a:lvl1pPr>
          </a:lstStyle>
          <a:p>
            <a:pPr lvl="0"/>
            <a:r>
              <a:rPr lang="en-US">
                <a:latin typeface="Book Antiqua" panose="02040602050305030304" pitchFamily="18" charset="0"/>
              </a:rPr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2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477BE-F82F-B29B-038F-D0FB69B39092}"/>
              </a:ext>
            </a:extLst>
          </p:cNvPr>
          <p:cNvSpPr txBox="1"/>
          <p:nvPr/>
        </p:nvSpPr>
        <p:spPr>
          <a:xfrm>
            <a:off x="0" y="586717"/>
            <a:ext cx="6096000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AENG 562</a:t>
            </a:r>
          </a:p>
          <a:p>
            <a:pPr algn="ctr"/>
            <a:r>
              <a:rPr lang="en-US" sz="4400" b="1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Energy Management of Electrified Vehicles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53016-1B49-222E-67CC-BE6EE5C13315}"/>
              </a:ext>
            </a:extLst>
          </p:cNvPr>
          <p:cNvSpPr txBox="1"/>
          <p:nvPr/>
        </p:nvSpPr>
        <p:spPr>
          <a:xfrm>
            <a:off x="6356657" y="608795"/>
            <a:ext cx="5835343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Book Antiqua" panose="02040602050305030304" pitchFamily="18" charset="0"/>
              </a:rPr>
              <a:t>Project Presentation</a:t>
            </a:r>
          </a:p>
          <a:p>
            <a:pPr algn="ctr"/>
            <a:r>
              <a:rPr lang="en-US" sz="1400" b="1">
                <a:solidFill>
                  <a:schemeClr val="bg1"/>
                </a:solidFill>
                <a:latin typeface="Book Antiqua" panose="02040602050305030304" pitchFamily="18" charset="0"/>
              </a:rPr>
              <a:t>a</a:t>
            </a:r>
          </a:p>
          <a:p>
            <a:pPr algn="ctr"/>
            <a:r>
              <a:rPr lang="en-US" sz="2800">
                <a:latin typeface="Book Antiqua"/>
              </a:rPr>
              <a:t>Energy Optimization of P2 Parallel Plug-in Hybrid Electric Vehicle Without Regen (PHEV)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2A312-CA6C-225B-BAA5-8900AF033A34}"/>
              </a:ext>
            </a:extLst>
          </p:cNvPr>
          <p:cNvSpPr txBox="1"/>
          <p:nvPr/>
        </p:nvSpPr>
        <p:spPr>
          <a:xfrm>
            <a:off x="8910670" y="4956679"/>
            <a:ext cx="3281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Book Antiqua" panose="02040602050305030304" pitchFamily="18" charset="0"/>
              </a:rPr>
              <a:t>Presented by:</a:t>
            </a:r>
          </a:p>
          <a:p>
            <a:r>
              <a:rPr lang="en-US" sz="1600">
                <a:latin typeface="Book Antiqua" panose="02040602050305030304" pitchFamily="18" charset="0"/>
              </a:rPr>
              <a:t>	Yash </a:t>
            </a:r>
            <a:r>
              <a:rPr lang="en-US" sz="1600" err="1">
                <a:latin typeface="Book Antiqua" panose="02040602050305030304" pitchFamily="18" charset="0"/>
              </a:rPr>
              <a:t>Panthri</a:t>
            </a:r>
            <a:endParaRPr lang="en-US" sz="1600">
              <a:latin typeface="Book Antiqua" panose="02040602050305030304" pitchFamily="18" charset="0"/>
            </a:endParaRPr>
          </a:p>
          <a:p>
            <a:r>
              <a:rPr lang="en-US" sz="1600">
                <a:latin typeface="Book Antiqua" panose="02040602050305030304" pitchFamily="18" charset="0"/>
              </a:rPr>
              <a:t>	Hesham </a:t>
            </a:r>
            <a:r>
              <a:rPr lang="en-US" sz="1600" err="1">
                <a:latin typeface="Book Antiqua" panose="02040602050305030304" pitchFamily="18" charset="0"/>
              </a:rPr>
              <a:t>Aldahbali</a:t>
            </a:r>
            <a:endParaRPr lang="en-US" sz="1600">
              <a:latin typeface="Book Antiqua" panose="02040602050305030304" pitchFamily="18" charset="0"/>
            </a:endParaRPr>
          </a:p>
          <a:p>
            <a:r>
              <a:rPr lang="en-US" sz="1600">
                <a:latin typeface="Book Antiqua" panose="02040602050305030304" pitchFamily="18" charset="0"/>
              </a:rPr>
              <a:t>	Tejas Deodhar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2C199943-250C-7F92-B550-0E94C54A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028" y="2701676"/>
            <a:ext cx="5562600" cy="23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81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28D69-8ADC-CE58-DC32-DAD8EFF7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687A0B-3237-00CA-EE60-9E89D958617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0" y="1965961"/>
                <a:ext cx="7200064" cy="45289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1600" b="1"/>
                  <a:t>Equations:</a:t>
                </a:r>
                <a:endParaRPr lang="en-IN" sz="1600"/>
              </a:p>
              <a:p>
                <a:r>
                  <a:rPr lang="en-IN" sz="1600"/>
                  <a:t>Acceleration: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ar-AE" sz="1600"/>
              </a:p>
              <a:p>
                <a:r>
                  <a:rPr lang="en-IN" sz="1600"/>
                  <a:t>Resistive forces: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drag</m:t>
                                </m:r>
                              </m:sub>
                            </m:sSub>
                          </m:e>
                          <m:e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roll</m:t>
                                </m:r>
                              </m:sub>
                            </m:sSub>
                          </m:e>
                          <m:e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𝑟𝑟</m:t>
                                </m:r>
                              </m:sub>
                            </m:sSub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𝑚𝑔</m:t>
                            </m:r>
                            <m:func>
                              <m:func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16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grade</m:t>
                                </m:r>
                              </m:sub>
                            </m:sSub>
                          </m:e>
                          <m:e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𝑚𝑔</m:t>
                            </m:r>
                            <m:func>
                              <m:func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mr>
                      </m:m>
                    </m:oMath>
                  </m:oMathPara>
                </a14:m>
                <a:endParaRPr lang="ar-AE" sz="1600" b="0"/>
              </a:p>
              <a:p>
                <a:r>
                  <a:rPr lang="en-IN" sz="1600"/>
                  <a:t>Wheel torque: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req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 i="1">
                          <a:latin typeface="Cambria Math" panose="02040503050406030204" pitchFamily="18" charset="0"/>
                        </a:rPr>
                        <m:t>𝑚𝑎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sz="1600" i="1"/>
                                <m:t>tot</m:t>
                              </m:r>
                            </m:sub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sz="1600" i="1"/>
                                <m:t>drag</m:t>
                              </m:r>
                            </m:sub>
                          </m:s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sz="1600" i="1"/>
                                <m:t>roll</m:t>
                              </m:r>
                            </m:sub>
                          </m:s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sz="1600" i="1"/>
                                <m:t>grade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ar-AE" sz="1600" b="0"/>
              </a:p>
              <a:p>
                <a:r>
                  <a:rPr lang="en-IN" sz="1600"/>
                  <a:t>Wheel → shaft power: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600" i="1"/>
                            <m:t>sh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,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req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ar-AE" sz="160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600" i="1"/>
                                          <m:t>req</m:t>
                                        </m:r>
                                      </m:sub>
                                    </m:sSub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ar-AE" sz="1600" i="1"/>
                                      <m:t> </m:t>
                                    </m:r>
                                    <m:sSub>
                                      <m:sSub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IN" sz="1600" i="1"/>
                                      <m:t>wheel</m:t>
                                    </m:r>
                                  </m:sub>
                                </m:sSub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braking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no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regen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600" b="0"/>
              </a:p>
              <a:p>
                <a:endParaRPr lang="en-IN" sz="16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687A0B-3237-00CA-EE60-9E89D9586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0" y="1965961"/>
                <a:ext cx="7200064" cy="4528934"/>
              </a:xfrm>
              <a:blipFill>
                <a:blip r:embed="rId2"/>
                <a:stretch>
                  <a:fillRect l="-423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7FBFE-6083-0598-B5BA-FF9D442C97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4" y="225945"/>
            <a:ext cx="10868578" cy="830480"/>
          </a:xfrm>
        </p:spPr>
        <p:txBody>
          <a:bodyPr/>
          <a:lstStyle/>
          <a:p>
            <a:r>
              <a:rPr lang="en-IN" sz="3200"/>
              <a:t>1. Vehicle Longitudinal Dynamics Model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A98FF9-4B31-18DF-1949-3C284311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9" b="162"/>
          <a:stretch>
            <a:fillRect/>
          </a:stretch>
        </p:blipFill>
        <p:spPr>
          <a:xfrm>
            <a:off x="6539535" y="1511117"/>
            <a:ext cx="5271365" cy="47670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543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D2E0-46F3-F74A-00B1-0BA0E1DA2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885C0F-2328-E839-1620-9C772991D36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51349" y="2338024"/>
                <a:ext cx="7200064" cy="409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/>
                  <a:t>Equations</a:t>
                </a:r>
              </a:p>
              <a:p>
                <a:r>
                  <a:rPr lang="en-US" sz="1600"/>
                  <a:t>Requested torque: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200" i="1"/>
                            <m:t>raw</m:t>
                          </m:r>
                        </m:sub>
                      </m:sSub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1200" i="1"/>
                                <m:t>req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 i="1"/>
                                <m:t>safe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1400" b="0"/>
              </a:p>
              <a:p>
                <a:r>
                  <a:rPr lang="en-US" sz="1600"/>
                  <a:t>Saturation:</a:t>
                </a:r>
                <a:endParaRPr lang="en-US" sz="12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/>
                        <m:t>​</m:t>
                      </m:r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/>
                        <m:t>=</m:t>
                      </m:r>
                      <m:r>
                        <m:rPr>
                          <m:nor/>
                        </m:rPr>
                        <a:rPr lang="en-US" sz="1200"/>
                        <m:t>min</m:t>
                      </m:r>
                      <m:r>
                        <m:rPr>
                          <m:nor/>
                        </m:rPr>
                        <a:rPr lang="en-US" sz="1200" b="0" i="0" smtClean="0"/>
                        <m:t> </m:t>
                      </m:r>
                      <m:r>
                        <m:rPr>
                          <m:nor/>
                        </m:rPr>
                        <a:rPr lang="en-US" sz="1200"/>
                        <m:t>(</m:t>
                      </m:r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𝑟𝑎𝑤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/>
                        <m:t>​,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/>
                        <m:t>​​(</m:t>
                      </m:r>
                      <m:r>
                        <m:rPr>
                          <m:nor/>
                        </m:rPr>
                        <a:rPr lang="el-GR" sz="1200"/>
                        <m:t>ω</m:t>
                      </m:r>
                      <m:r>
                        <m:rPr>
                          <m:nor/>
                        </m:rPr>
                        <a:rPr lang="el-GR" sz="1200"/>
                        <m:t>))</m:t>
                      </m:r>
                    </m:oMath>
                  </m:oMathPara>
                </a14:m>
                <a:endParaRPr lang="en-US" sz="1200"/>
              </a:p>
              <a:p>
                <a:r>
                  <a:rPr lang="en-US" sz="1600"/>
                  <a:t>Output power: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ar-AE" sz="1200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ar-AE" sz="1200"/>
              </a:p>
              <a:p>
                <a:r>
                  <a:rPr lang="en-US" sz="1600"/>
                  <a:t>Fuel flow: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200" i="1"/>
                            <m:t>map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e>
                          <m:sSub>
                            <m:sSub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200" b="0"/>
              </a:p>
              <a:p>
                <a:r>
                  <a:rPr lang="en-US" sz="1600"/>
                  <a:t>Fuel power: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200" i="1"/>
                            <m:t>fuel</m:t>
                          </m:r>
                          <m:r>
                            <m:rPr>
                              <m:nor/>
                            </m:rPr>
                            <a:rPr lang="en-US" sz="1200" i="1"/>
                            <m:t>,</m:t>
                          </m:r>
                          <m:r>
                            <m:rPr>
                              <m:nor/>
                            </m:rPr>
                            <a:rPr lang="en-US" sz="1200" i="1"/>
                            <m:t>in</m:t>
                          </m:r>
                        </m:sub>
                      </m:sSub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ar-AE" sz="12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200" i="1">
                          <a:latin typeface="Cambria Math" panose="02040503050406030204" pitchFamily="18" charset="0"/>
                        </a:rPr>
                        <m:t>𝐿𝐻𝑉</m:t>
                      </m:r>
                    </m:oMath>
                  </m:oMathPara>
                </a14:m>
                <a:endParaRPr lang="ar-AE" sz="1200" b="0"/>
              </a:p>
              <a:p>
                <a:r>
                  <a:rPr lang="en-US" sz="1600"/>
                  <a:t>Efficiency: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 i="1"/>
                                <m:t>fuel</m:t>
                              </m:r>
                              <m:r>
                                <m:rPr>
                                  <m:nor/>
                                </m:rPr>
                                <a:rPr lang="en-US" sz="120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1200" i="1"/>
                                <m:t>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1200" b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885C0F-2328-E839-1620-9C772991D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51349" y="2338024"/>
                <a:ext cx="7200064" cy="4094304"/>
              </a:xfrm>
              <a:blipFill>
                <a:blip r:embed="rId2"/>
                <a:stretch>
                  <a:fillRect l="-762" t="-1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F1497-5838-9DF7-E317-818B8DED6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4" y="225945"/>
            <a:ext cx="10868578" cy="830480"/>
          </a:xfrm>
        </p:spPr>
        <p:txBody>
          <a:bodyPr/>
          <a:lstStyle/>
          <a:p>
            <a:r>
              <a:rPr lang="en-IN" sz="3200"/>
              <a:t>2. Engine Map Model (from ADVISOR FC_SI63_emis)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88D8A-958A-5AE7-8ACE-F046122A6C5B}"/>
              </a:ext>
            </a:extLst>
          </p:cNvPr>
          <p:cNvSpPr txBox="1"/>
          <p:nvPr/>
        </p:nvSpPr>
        <p:spPr>
          <a:xfrm>
            <a:off x="316888" y="1000105"/>
            <a:ext cx="6094948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en-US" sz="1400">
                <a:latin typeface="Book Antiqua" panose="02040602050305030304" pitchFamily="18" charset="0"/>
              </a:rPr>
              <a:t>Speed breakpoints: 701–5500 rpm</a:t>
            </a:r>
            <a:endParaRPr lang="en-US"/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en-US" sz="1400">
                <a:latin typeface="Book Antiqua"/>
              </a:rPr>
              <a:t>Torque breakpoints: 0–100 Nm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en-US" sz="1400">
                <a:latin typeface="Book Antiqua"/>
              </a:rPr>
              <a:t>Fuel map: </a:t>
            </a:r>
            <a:r>
              <a:rPr lang="en-US" sz="1400" i="1" err="1">
                <a:latin typeface="Book Antiqua"/>
              </a:rPr>
              <a:t>fc_fuel_map</a:t>
            </a:r>
            <a:r>
              <a:rPr lang="en-US" sz="1400">
                <a:latin typeface="Book Antiqua"/>
              </a:rPr>
              <a:t> (g/s)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en-US" sz="1400">
                <a:latin typeface="Book Antiqua"/>
              </a:rPr>
              <a:t>Max torque curve: </a:t>
            </a:r>
            <a:r>
              <a:rPr lang="en-US" sz="1400" i="1" err="1">
                <a:latin typeface="Book Antiqua"/>
              </a:rPr>
              <a:t>fc_max_trq</a:t>
            </a:r>
            <a:endParaRPr lang="en-US" sz="1400">
              <a:latin typeface="Book Antiqua"/>
            </a:endParaRPr>
          </a:p>
        </p:txBody>
      </p:sp>
      <p:pic>
        <p:nvPicPr>
          <p:cNvPr id="5" name="Picture 4" descr="A diagram of engine&#10;&#10;AI-generated content may be incorrect.">
            <a:extLst>
              <a:ext uri="{FF2B5EF4-FFF2-40B4-BE49-F238E27FC236}">
                <a16:creationId xmlns:a16="http://schemas.microsoft.com/office/drawing/2014/main" id="{A7EF5249-101C-8DD2-B715-782EF3269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153" y="1764861"/>
            <a:ext cx="5379672" cy="3871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453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EA4D-EB4A-4DD9-D7A4-82649C94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1B97F-74B4-D0E0-FB16-DCB661C3DC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4" y="225945"/>
            <a:ext cx="10868578" cy="830480"/>
          </a:xfrm>
        </p:spPr>
        <p:txBody>
          <a:bodyPr/>
          <a:lstStyle/>
          <a:p>
            <a:r>
              <a:rPr lang="en-IN" sz="3200"/>
              <a:t>3. </a:t>
            </a:r>
            <a:r>
              <a:rPr lang="en-US" sz="3200"/>
              <a:t>Motor Map Model (from ADVISOR MC_PM49)</a:t>
            </a:r>
            <a:endParaRPr lang="en-IN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0B3A962-C69D-4DDB-DB9E-522DD5D00CB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12724" y="2194897"/>
                <a:ext cx="6261228" cy="44888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/>
                  <a:t>Equations</a:t>
                </a:r>
                <a:endParaRPr lang="en-US" sz="2000" b="1"/>
              </a:p>
              <a:p>
                <a:r>
                  <a:rPr lang="en-US" sz="1600"/>
                  <a:t>Requested torque: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 i="1"/>
                            <m:t>raw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1600" i="1"/>
                                <m:t>req</m:t>
                              </m:r>
                            </m:sub>
                          </m:sSub>
                        </m:num>
                        <m:den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ar-AE" sz="1600" b="0"/>
              </a:p>
              <a:p>
                <a:r>
                  <a:rPr lang="en-US" sz="1800"/>
                  <a:t>Saturated: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/>
                        <m:t>​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=</m:t>
                      </m:r>
                      <m:r>
                        <m:rPr>
                          <m:nor/>
                        </m:rPr>
                        <a:rPr lang="en-US" sz="1600"/>
                        <m:t>min</m:t>
                      </m:r>
                      <m:r>
                        <m:rPr>
                          <m:nor/>
                        </m:rPr>
                        <a:rPr lang="en-US" sz="1600"/>
                        <m:t> 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𝑟𝑎𝑤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​,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​​(</m:t>
                      </m:r>
                      <m:r>
                        <m:rPr>
                          <m:nor/>
                        </m:rPr>
                        <a:rPr lang="el-GR" sz="1600"/>
                        <m:t>ω</m:t>
                      </m:r>
                      <m:r>
                        <m:rPr>
                          <m:nor/>
                        </m:rPr>
                        <a:rPr lang="el-GR" sz="1600"/>
                        <m:t>))</m:t>
                      </m:r>
                    </m:oMath>
                  </m:oMathPara>
                </a14:m>
                <a:endParaRPr lang="en-US" sz="1600"/>
              </a:p>
              <a:p>
                <a:r>
                  <a:rPr lang="en-US" sz="2000"/>
                  <a:t>Output power: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1600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ar-AE" sz="1600"/>
              </a:p>
              <a:p>
                <a:r>
                  <a:rPr lang="en-US"/>
                  <a:t>Bus power (discharge):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 i="1"/>
                            <m:t>batt</m:t>
                          </m:r>
                          <m:r>
                            <m:rPr>
                              <m:nor/>
                            </m:rPr>
                            <a:rPr lang="en-US" sz="1600" i="1"/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/>
                            <m:t>bus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1600" b="0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0B3A962-C69D-4DDB-DB9E-522DD5D00C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12724" y="2194897"/>
                <a:ext cx="6261228" cy="4488865"/>
              </a:xfrm>
              <a:blipFill>
                <a:blip r:embed="rId2"/>
                <a:stretch>
                  <a:fillRect l="-1363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DAABAB6-B7D5-5A6E-18A0-08642CBBBC9E}"/>
              </a:ext>
            </a:extLst>
          </p:cNvPr>
          <p:cNvSpPr txBox="1"/>
          <p:nvPr/>
        </p:nvSpPr>
        <p:spPr>
          <a:xfrm>
            <a:off x="295864" y="842855"/>
            <a:ext cx="6094948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Book Antiqua"/>
              </a:rPr>
              <a:t>Speed axis: 0–8500 rpm</a:t>
            </a:r>
            <a:endParaRPr lang="en-US">
              <a:latin typeface="Book Antiqu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Book Antiqua"/>
              </a:rPr>
              <a:t>Torque axis: –176→274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Book Antiqua"/>
              </a:rPr>
              <a:t>Efficiency map: </a:t>
            </a:r>
            <a:r>
              <a:rPr lang="en-US" sz="1400" i="1" err="1">
                <a:latin typeface="Book Antiqua"/>
              </a:rPr>
              <a:t>mc_eff_map</a:t>
            </a:r>
            <a:endParaRPr lang="en-US" sz="1400">
              <a:latin typeface="Book Antiqu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Book Antiqua"/>
              </a:rPr>
              <a:t>Max motoring torque: </a:t>
            </a:r>
            <a:r>
              <a:rPr lang="en-US" sz="1400" i="1" err="1">
                <a:latin typeface="Book Antiqua"/>
              </a:rPr>
              <a:t>mc_max_trq</a:t>
            </a:r>
            <a:endParaRPr lang="en-US" sz="1400">
              <a:latin typeface="Book Antiqua"/>
            </a:endParaRPr>
          </a:p>
        </p:txBody>
      </p:sp>
      <p:pic>
        <p:nvPicPr>
          <p:cNvPr id="6" name="Picture 5" descr="A map with text and symbols&#10;&#10;AI-generated content may be incorrect.">
            <a:extLst>
              <a:ext uri="{FF2B5EF4-FFF2-40B4-BE49-F238E27FC236}">
                <a16:creationId xmlns:a16="http://schemas.microsoft.com/office/drawing/2014/main" id="{30097CA5-526F-4C85-A361-C2B614403B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3"/>
          <a:stretch>
            <a:fillRect/>
          </a:stretch>
        </p:blipFill>
        <p:spPr>
          <a:xfrm>
            <a:off x="5494972" y="1298957"/>
            <a:ext cx="6261228" cy="3620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079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79CFA-8BDB-9D97-ED82-89ADCC246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5EDC6F-3B7E-172C-2E48-8CAE9F86104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788283" y="4576673"/>
                <a:ext cx="3741740" cy="17510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/>
                  <a:t>SOC update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1"/>
                          <m:t>cell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600" i="1"/>
                              <m:t>batt</m:t>
                            </m:r>
                            <m:r>
                              <m:rPr>
                                <m:nor/>
                              </m:rPr>
                              <a:rPr lang="en-US" sz="1600" i="1"/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1600" i="1"/>
                              <m:t>bus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600" i="1"/>
                              <m:t>batt</m:t>
                            </m:r>
                          </m:sub>
                        </m:sSub>
                      </m:den>
                    </m:f>
                  </m:oMath>
                </a14:m>
                <a:endParaRPr lang="ar-AE" sz="1600" b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/>
                          <m:t>SOC</m:t>
                        </m:r>
                      </m:e>
                      <m:sub>
                        <m:r>
                          <a:rPr lang="ar-AE" sz="16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ar-AE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i="1"/>
                          <m:t>SOC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600" i="1"/>
                              <m:t>cell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ar-AE" sz="1600" i="1"/>
                          <m:t> </m:t>
                        </m:r>
                        <m:sSub>
                          <m:sSub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600" i="1"/>
                              <m:t>nom</m:t>
                            </m:r>
                          </m:sub>
                        </m:sSub>
                      </m:den>
                    </m:f>
                  </m:oMath>
                </a14:m>
                <a:endParaRPr lang="ar-AE" sz="1600" b="0"/>
              </a:p>
              <a:p>
                <a:endParaRPr lang="en-IN" sz="16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5EDC6F-3B7E-172C-2E48-8CAE9F861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788283" y="4576673"/>
                <a:ext cx="3741740" cy="1751050"/>
              </a:xfrm>
              <a:blipFill>
                <a:blip r:embed="rId2"/>
                <a:stretch>
                  <a:fillRect l="-1629" t="-3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B3C6A-B5CC-FFD0-954C-E6E5975B20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4" y="225945"/>
            <a:ext cx="10868578" cy="830480"/>
          </a:xfrm>
        </p:spPr>
        <p:txBody>
          <a:bodyPr/>
          <a:lstStyle/>
          <a:p>
            <a:r>
              <a:rPr lang="en-IN" sz="3200"/>
              <a:t>4. </a:t>
            </a:r>
            <a:r>
              <a:rPr lang="en-US" sz="3200"/>
              <a:t>Battery SOC Model</a:t>
            </a:r>
            <a:endParaRPr lang="en-IN" sz="3200"/>
          </a:p>
        </p:txBody>
      </p:sp>
      <p:pic>
        <p:nvPicPr>
          <p:cNvPr id="5" name="Picture 4" descr="A diagram of a cell phone&#10;&#10;AI-generated content may be incorrect.">
            <a:extLst>
              <a:ext uri="{FF2B5EF4-FFF2-40B4-BE49-F238E27FC236}">
                <a16:creationId xmlns:a16="http://schemas.microsoft.com/office/drawing/2014/main" id="{DBEECE87-D17D-9743-DF6B-321CF0AD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7"/>
          <a:stretch>
            <a:fillRect/>
          </a:stretch>
        </p:blipFill>
        <p:spPr>
          <a:xfrm>
            <a:off x="224864" y="1606506"/>
            <a:ext cx="11325756" cy="2724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653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B30F7-5C65-B345-994A-C9F64716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173B08-CAC9-0357-0867-7B582B46EB2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89456" y="1056425"/>
                <a:ext cx="7200064" cy="4528934"/>
              </a:xfrm>
            </p:spPr>
            <p:txBody>
              <a:bodyPr/>
              <a:lstStyle/>
              <a:p>
                <a:r>
                  <a:rPr lang="en-US" sz="1600"/>
                  <a:t>Total fuel used: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600" i="1"/>
                            <m:t>used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ar-AE" sz="1600" i="1"/>
                        <m:t> </m:t>
                      </m:r>
                      <m:r>
                        <a:rPr lang="ar-AE" sz="16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ar-AE" sz="1600" b="0"/>
              </a:p>
              <a:p>
                <a:r>
                  <a:rPr lang="en-US" sz="1600"/>
                  <a:t>Volume conversion: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sub>
                            </m:sSub>
                          </m:e>
                          <m:e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1000</m:t>
                            </m:r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  <m:e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sub>
                            </m:sSub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600" i="1"/>
                                  <m:t>gas</m:t>
                                </m:r>
                              </m:sub>
                            </m:sSub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600" i="1"/>
                                  <m:t>gal</m:t>
                                </m:r>
                              </m:sub>
                            </m:sSub>
                          </m:e>
                          <m:e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78541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ar-AE" sz="1600" b="0"/>
              </a:p>
              <a:p>
                <a:r>
                  <a:rPr lang="en-US" sz="1600"/>
                  <a:t>Remaining: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𝐹𝑢𝑒𝑙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𝑟𝑒𝑚𝑎𝑖𝑛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𝑡𝑎𝑛𝑘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𝑐𝑎𝑝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𝑔𝑎𝑙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/>
              </a:p>
              <a:p>
                <a:endParaRPr lang="en-IN" sz="16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173B08-CAC9-0357-0867-7B582B46E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89456" y="1056425"/>
                <a:ext cx="7200064" cy="4528934"/>
              </a:xfrm>
              <a:blipFill>
                <a:blip r:embed="rId2"/>
                <a:stretch>
                  <a:fillRect l="-339" t="-18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108F8-C5DB-CB83-8AB0-4CF3722126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4" y="225945"/>
            <a:ext cx="10868578" cy="830480"/>
          </a:xfrm>
        </p:spPr>
        <p:txBody>
          <a:bodyPr/>
          <a:lstStyle/>
          <a:p>
            <a:r>
              <a:rPr lang="en-IN" sz="3200"/>
              <a:t>5. </a:t>
            </a:r>
            <a:r>
              <a:rPr lang="en-US" sz="3200"/>
              <a:t>Fuel Tank Model</a:t>
            </a:r>
            <a:endParaRPr lang="en-IN" sz="3200"/>
          </a:p>
        </p:txBody>
      </p:sp>
      <p:pic>
        <p:nvPicPr>
          <p:cNvPr id="5" name="Picture 4" descr="A diagram of a fuel tank&#10;&#10;AI-generated content may be incorrect.">
            <a:extLst>
              <a:ext uri="{FF2B5EF4-FFF2-40B4-BE49-F238E27FC236}">
                <a16:creationId xmlns:a16="http://schemas.microsoft.com/office/drawing/2014/main" id="{A12D1EC2-BA03-C462-E1F4-5E4FAC79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46" y="3897998"/>
            <a:ext cx="9050013" cy="2734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8272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F5332-23A8-CD02-0594-CDE42098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268960-7A23-F1EC-E815-8F14785BB8E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89456" y="1056425"/>
                <a:ext cx="7200064" cy="452893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IN" sz="1600" b="1"/>
                  <a:t>Speed conversion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600" i="1"/>
                            <m:t>mph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236936</m:t>
                      </m:r>
                      <m:r>
                        <m:rPr>
                          <m:nor/>
                        </m:rPr>
                        <a:rPr lang="ar-AE" sz="1600" i="1"/>
                        <m:t>  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600" i="1"/>
                            <m:t>m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/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s</m:t>
                          </m:r>
                        </m:sub>
                      </m:sSub>
                    </m:oMath>
                  </m:oMathPara>
                </a14:m>
                <a:endParaRPr lang="ar-AE" sz="1600" b="0"/>
              </a:p>
              <a:p>
                <a:pPr>
                  <a:lnSpc>
                    <a:spcPct val="100000"/>
                  </a:lnSpc>
                </a:pPr>
                <a:r>
                  <a:rPr lang="en-IN" sz="1600" b="1"/>
                  <a:t>Fuel flow conversion g/s → gal/h</a:t>
                </a:r>
                <a:endParaRPr lang="en-US" sz="160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g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/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h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3600</m:t>
                      </m:r>
                      <m:r>
                        <m:rPr>
                          <m:nor/>
                        </m:rPr>
                        <a:rPr lang="ar-AE" sz="1600" i="1"/>
                        <m:t> 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g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/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s</m:t>
                          </m:r>
                        </m:sub>
                      </m:sSub>
                    </m:oMath>
                  </m:oMathPara>
                </a14:m>
                <a:br>
                  <a:rPr lang="en-US" sz="1600"/>
                </a:br>
                <a:endParaRPr lang="en-US" sz="160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nor/>
                            </m:rPr>
                            <a:rPr lang="en-IN" sz="1600" i="1"/>
                            <m:t>gal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/</m:t>
                          </m:r>
                          <m:r>
                            <m:rPr>
                              <m:nor/>
                            </m:rPr>
                            <a:rPr lang="en-IN" sz="1600" i="1"/>
                            <m:t>h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IN" sz="1600" i="1"/>
                                <m:t>g</m:t>
                              </m:r>
                              <m:r>
                                <m:rPr>
                                  <m:nor/>
                                </m:rPr>
                                <a:rPr lang="en-IN" sz="1600" i="1"/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IN" sz="1600" i="1"/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2819</m:t>
                          </m:r>
                        </m:den>
                      </m:f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3600</m:t>
                          </m:r>
                          <m:r>
                            <m:rPr>
                              <m:nor/>
                            </m:rPr>
                            <a:rPr lang="ar-AE" sz="1600" i="1"/>
                            <m:t> </m:t>
                          </m:r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IN" sz="1600" i="1"/>
                                <m:t>g</m:t>
                              </m:r>
                              <m:r>
                                <m:rPr>
                                  <m:nor/>
                                </m:rPr>
                                <a:rPr lang="en-IN" sz="1600" i="1"/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IN" sz="1600" i="1"/>
                                <m:t>s</m:t>
                              </m:r>
                            </m:sub>
                          </m:sSub>
                        </m:num>
                        <m:den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2819</m:t>
                          </m:r>
                        </m:den>
                      </m:f>
                    </m:oMath>
                  </m:oMathPara>
                </a14:m>
                <a:endParaRPr lang="en-US" sz="1600" b="0"/>
              </a:p>
              <a:p>
                <a:pPr>
                  <a:lnSpc>
                    <a:spcPct val="100000"/>
                  </a:lnSpc>
                </a:pPr>
                <a:r>
                  <a:rPr lang="en-IN" sz="1600" b="1"/>
                  <a:t>Instantaneous MPG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IN" sz="1600" b="0"/>
                            <m:t>MPG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600" b="0" i="1"/>
                            <m:t>inst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sz="1600" i="1"/>
                                <m:t>mph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sz="1600" i="1"/>
                                <m:t>gal</m:t>
                              </m:r>
                              <m:r>
                                <m:rPr>
                                  <m:nor/>
                                </m:rPr>
                                <a:rPr lang="en-IN" sz="1600" i="1"/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IN" sz="1600" i="1"/>
                                <m:t>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b="0"/>
              </a:p>
              <a:p>
                <a:r>
                  <a:rPr lang="en-IN" sz="1600" b="1"/>
                  <a:t>Running average MPG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IN" sz="1600" b="0"/>
                            <m:t>MPG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600" b="0" i="1"/>
                            <m:t>avg</m:t>
                          </m:r>
                        </m:sub>
                      </m:sSub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IN" sz="1600" i="1"/>
                                <m:t>MPG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sz="1600" i="1"/>
                                <m:t>inst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ar-AE" sz="1600" b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268960-7A23-F1EC-E815-8F14785BB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89456" y="1056425"/>
                <a:ext cx="7200064" cy="4528934"/>
              </a:xfrm>
              <a:blipFill>
                <a:blip r:embed="rId2"/>
                <a:stretch>
                  <a:fillRect l="-339" t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D3003-70D1-F19B-F84E-B9382E8AA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4" y="225945"/>
            <a:ext cx="10868578" cy="830480"/>
          </a:xfrm>
        </p:spPr>
        <p:txBody>
          <a:bodyPr/>
          <a:lstStyle/>
          <a:p>
            <a:r>
              <a:rPr lang="en-IN" sz="3200"/>
              <a:t>6. </a:t>
            </a:r>
            <a:r>
              <a:rPr lang="en-US" sz="3200"/>
              <a:t>MPG calculator</a:t>
            </a:r>
            <a:endParaRPr lang="en-IN" sz="3200"/>
          </a:p>
        </p:txBody>
      </p:sp>
      <p:pic>
        <p:nvPicPr>
          <p:cNvPr id="6" name="Picture 5" descr="A close-up of a calculator&#10;&#10;AI-generated content may be incorrect.">
            <a:extLst>
              <a:ext uri="{FF2B5EF4-FFF2-40B4-BE49-F238E27FC236}">
                <a16:creationId xmlns:a16="http://schemas.microsoft.com/office/drawing/2014/main" id="{6D00643F-064A-5207-CC4F-387BD82C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534" y="4924070"/>
            <a:ext cx="6245238" cy="1933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lose-up of a calculator&#10;&#10;AI-generated content may be incorrect.">
            <a:extLst>
              <a:ext uri="{FF2B5EF4-FFF2-40B4-BE49-F238E27FC236}">
                <a16:creationId xmlns:a16="http://schemas.microsoft.com/office/drawing/2014/main" id="{298AD5F3-884C-1AF3-B962-E0FEEF16E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617" y="2796627"/>
            <a:ext cx="5891310" cy="170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6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BCCE37-8052-6DAA-FCA0-1712506C5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/>
              <a:t>Energy Management System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62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2AC7A-1051-0BEC-0089-ED7AB3AC9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39EA7B-8B98-1383-00AE-953F41989C95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7474" y="1548308"/>
                <a:ext cx="10785967" cy="4669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b="1"/>
                  <a:t>Logic</a:t>
                </a:r>
              </a:p>
              <a:p>
                <a:r>
                  <a:rPr lang="en-US" sz="1600"/>
                  <a:t>If braking: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1600"/>
              </a:p>
              <a:p>
                <a:r>
                  <a:rPr lang="en-US" sz="1600"/>
                  <a:t>If low SOC: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​=</m:t>
                      </m:r>
                      <m:r>
                        <m:rPr>
                          <m:nor/>
                        </m:rPr>
                        <a:rPr lang="en-US" sz="1600"/>
                        <m:t>min</m:t>
                      </m:r>
                      <m:r>
                        <m:rPr>
                          <m:nor/>
                        </m:rPr>
                        <a:rPr lang="en-US" sz="1600"/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𝑟𝑒𝑞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​),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​=</m:t>
                      </m:r>
                      <m:r>
                        <m:rPr>
                          <m:nor/>
                        </m:rPr>
                        <a:rPr lang="en-US" sz="1600"/>
                        <m:t>0</m:t>
                      </m:r>
                    </m:oMath>
                  </m:oMathPara>
                </a14:m>
                <a:endParaRPr lang="en-US" sz="1600"/>
              </a:p>
              <a:p>
                <a:r>
                  <a:rPr lang="en-US" sz="1600"/>
                  <a:t>Else (EV-allowed):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​=</m:t>
                      </m:r>
                      <m:r>
                        <m:rPr>
                          <m:nor/>
                        </m:rPr>
                        <a:rPr lang="en-US" sz="1600"/>
                        <m:t>min</m:t>
                      </m:r>
                      <m:r>
                        <m:rPr>
                          <m:nor/>
                        </m:rPr>
                        <a:rPr lang="en-US" sz="1600"/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𝑟𝑒𝑞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​),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​=</m:t>
                      </m:r>
                      <m:r>
                        <m:rPr>
                          <m:nor/>
                        </m:rPr>
                        <a:rPr lang="en-US" sz="1600"/>
                        <m:t>0</m:t>
                      </m:r>
                    </m:oMath>
                  </m:oMathPara>
                </a14:m>
                <a:endParaRPr lang="en-US" sz="160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​=</m:t>
                      </m:r>
                      <m:r>
                        <m:rPr>
                          <m:nor/>
                        </m:rPr>
                        <a:rPr lang="en-US" sz="1600"/>
                        <m:t>min</m:t>
                      </m:r>
                      <m:r>
                        <m:rPr>
                          <m:nor/>
                        </m:rPr>
                        <a:rPr lang="en-US" sz="1600"/>
                        <m:t>(</m:t>
                      </m:r>
                      <m:r>
                        <m:rPr>
                          <m:nor/>
                        </m:rPr>
                        <a:rPr lang="en-US" sz="1600"/>
                        <m:t>0</m:t>
                      </m:r>
                      <m:r>
                        <m:rPr>
                          <m:nor/>
                        </m:rPr>
                        <a:rPr lang="en-US" sz="1600"/>
                        <m:t>.</m:t>
                      </m:r>
                      <m:r>
                        <m:rPr>
                          <m:nor/>
                        </m:rPr>
                        <a:rPr lang="en-US" sz="1600"/>
                        <m:t>5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𝑟𝑒𝑞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​),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​=</m:t>
                      </m:r>
                      <m:r>
                        <m:rPr>
                          <m:nor/>
                        </m:rPr>
                        <a:rPr lang="en-US" sz="1600"/>
                        <m:t>0</m:t>
                      </m:r>
                    </m:oMath>
                  </m:oMathPara>
                </a14:m>
                <a:endParaRPr lang="en-US" sz="1600"/>
              </a:p>
              <a:p>
                <a:pPr marL="0" indent="0">
                  <a:buNone/>
                </a:pPr>
                <a:r>
                  <a:rPr lang="en-US" sz="1600"/>
                  <a:t>No redistribution if caps reached.</a:t>
                </a:r>
              </a:p>
              <a:p>
                <a:r>
                  <a:rPr lang="en-US" sz="1600"/>
                  <a:t>Shortfall: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 i="1"/>
                            <m:t>short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endChr m:val="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600" i="1"/>
                                <m:t>req</m:t>
                              </m:r>
                            </m:sub>
                          </m:s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1600" i="1"/>
                                    <m:t>req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ar-AE" sz="1600"/>
              </a:p>
              <a:p>
                <a:endParaRPr lang="en-US" sz="16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39EA7B-8B98-1383-00AE-953F41989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7474" y="1548308"/>
                <a:ext cx="10785967" cy="4669611"/>
              </a:xfrm>
              <a:blipFill>
                <a:blip r:embed="rId2"/>
                <a:stretch>
                  <a:fillRect l="-282"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7576B-9EB0-AE5B-3B63-725EB9746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4" y="225945"/>
            <a:ext cx="10868578" cy="830480"/>
          </a:xfrm>
        </p:spPr>
        <p:txBody>
          <a:bodyPr/>
          <a:lstStyle/>
          <a:p>
            <a:r>
              <a:rPr lang="en-US" sz="3200"/>
              <a:t>50 / 50 Rule-Based Controller</a:t>
            </a:r>
          </a:p>
        </p:txBody>
      </p:sp>
    </p:spTree>
    <p:extLst>
      <p:ext uri="{BB962C8B-B14F-4D97-AF65-F5344CB8AC3E}">
        <p14:creationId xmlns:p14="http://schemas.microsoft.com/office/powerpoint/2010/main" val="101482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46103-DE12-5378-28A2-BB2366B18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557CDA1-393F-22B3-0E87-F6A085A4819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48860" y="1275292"/>
                <a:ext cx="5689728" cy="45289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/>
                  <a:t>States and inputs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600" i="1"/>
                                  <m:t>SOC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600" i="1"/>
                                      <m:t>fuel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6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600"/>
              </a:p>
              <a:p>
                <a:r>
                  <a:rPr lang="en-US" sz="1800" b="1"/>
                  <a:t>Dynamics: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600" i="1"/>
                                      <m:t>SOC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600" i="1"/>
                                      <m:t>fuel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 sz="16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557CDA1-393F-22B3-0E87-F6A085A48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48860" y="1275292"/>
                <a:ext cx="5689728" cy="4528934"/>
              </a:xfrm>
              <a:blipFill>
                <a:blip r:embed="rId3"/>
                <a:stretch>
                  <a:fillRect l="-965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B8D62-7036-EF92-B891-19A551FCA9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4" y="326841"/>
            <a:ext cx="10868578" cy="830480"/>
          </a:xfrm>
        </p:spPr>
        <p:txBody>
          <a:bodyPr/>
          <a:lstStyle/>
          <a:p>
            <a:r>
              <a:rPr lang="en-US" sz="3200"/>
              <a:t>MPC: LTI Energy State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6B469-0364-6516-C464-D3484B903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4" y="3199740"/>
            <a:ext cx="5267898" cy="195560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">
                <a:extLst>
                  <a:ext uri="{FF2B5EF4-FFF2-40B4-BE49-F238E27FC236}">
                    <a16:creationId xmlns:a16="http://schemas.microsoft.com/office/drawing/2014/main" id="{F00B87A9-A27B-E96D-BF18-4E825E6329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401" y="1270780"/>
                <a:ext cx="5689728" cy="423705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Book Antiqua" panose="020406020503050303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Book Antiqua" panose="020406020503050303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Book Antiqua" panose="020406020503050303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b="1"/>
                  <a:t>Discretized: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ar-AE" sz="1600"/>
              </a:p>
            </p:txBody>
          </p:sp>
        </mc:Choice>
        <mc:Fallback xmlns="">
          <p:sp>
            <p:nvSpPr>
              <p:cNvPr id="2" name="Text Placeholder 2">
                <a:extLst>
                  <a:ext uri="{FF2B5EF4-FFF2-40B4-BE49-F238E27FC236}">
                    <a16:creationId xmlns:a16="http://schemas.microsoft.com/office/drawing/2014/main" id="{F00B87A9-A27B-E96D-BF18-4E825E632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401" y="1270780"/>
                <a:ext cx="5689728" cy="4237056"/>
              </a:xfrm>
              <a:prstGeom prst="rect">
                <a:avLst/>
              </a:prstGeom>
              <a:blipFill>
                <a:blip r:embed="rId5"/>
                <a:stretch>
                  <a:fillRect l="-750" t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white paper with blue writing on it&#10;&#10;AI-generated content may be incorrect.">
            <a:extLst>
              <a:ext uri="{FF2B5EF4-FFF2-40B4-BE49-F238E27FC236}">
                <a16:creationId xmlns:a16="http://schemas.microsoft.com/office/drawing/2014/main" id="{564BDB13-5E91-4C2F-7DBF-3B9B3167F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031" y="2162104"/>
            <a:ext cx="3605641" cy="4237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whiteboard with blue writing on it&#10;&#10;AI-generated content may be incorrect.">
            <a:extLst>
              <a:ext uri="{FF2B5EF4-FFF2-40B4-BE49-F238E27FC236}">
                <a16:creationId xmlns:a16="http://schemas.microsoft.com/office/drawing/2014/main" id="{9B22E57F-034F-C9A5-AB65-831BFF6AD9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07" r="-335" b="331"/>
          <a:stretch>
            <a:fillRect/>
          </a:stretch>
        </p:blipFill>
        <p:spPr>
          <a:xfrm>
            <a:off x="9082701" y="2019759"/>
            <a:ext cx="2830679" cy="3488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2747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D59D7-6AB2-7ECC-C467-F433CF87A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A024D7-200A-E523-E2E9-84F479E6E01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7475" y="1548309"/>
                <a:ext cx="5689728" cy="4528934"/>
              </a:xfrm>
            </p:spPr>
            <p:txBody>
              <a:bodyPr/>
              <a:lstStyle/>
              <a:p>
                <a:r>
                  <a:rPr lang="en-US" sz="1600" b="1"/>
                  <a:t>Construct: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ar-AE" sz="1600"/>
              </a:p>
              <a:p>
                <a:r>
                  <a:rPr lang="en-US" sz="1600" b="1"/>
                  <a:t>Horizon stacks: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;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m:rPr>
                              <m:nor/>
                            </m:rPr>
                            <a:rPr lang="ar-AE" sz="1600" i="1"/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ar-AE" sz="1600" i="1"/>
                            <m:t>  </m:t>
                          </m:r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0"/>
              </a:p>
              <a:p>
                <a:pPr marL="0" indent="0">
                  <a:buNone/>
                </a:pPr>
                <a:endParaRPr lang="en-US" sz="16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A024D7-200A-E523-E2E9-84F479E6E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7475" y="1548309"/>
                <a:ext cx="5689728" cy="4528934"/>
              </a:xfrm>
              <a:blipFill>
                <a:blip r:embed="rId2"/>
                <a:stretch>
                  <a:fillRect l="-428" t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C6BA7-873C-A100-889E-62CB896786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4" y="326841"/>
            <a:ext cx="10868578" cy="830480"/>
          </a:xfrm>
        </p:spPr>
        <p:txBody>
          <a:bodyPr/>
          <a:lstStyle/>
          <a:p>
            <a:r>
              <a:rPr lang="en-US" sz="3200"/>
              <a:t>MPC Prediction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03D0D-DC3D-0DB9-5F98-78EADA600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3" y="3035222"/>
            <a:ext cx="5096733" cy="217404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ACDEBBB-D21A-8ED0-1515-6E10D6B6D9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7203" y="1548309"/>
                <a:ext cx="5689728" cy="452893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Book Antiqua" panose="020406020503050303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Book Antiqua" panose="020406020503050303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Book Antiqua" panose="020406020503050303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/>
                  <a:t>Reference: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 i="1"/>
                            <m:t>ref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i="1"/>
                                      <m:t>SOC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600" i="1"/>
                                      <m:t>target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600" i="1"/>
                                      <m:t>fuel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ar-AE" sz="1600" i="1"/>
                        <m:t> </m:t>
                      </m:r>
                      <m:r>
                        <m:rPr>
                          <m:nor/>
                        </m:rPr>
                        <a:rPr lang="en-US" sz="1600" i="1"/>
                        <m:t>repeated</m:t>
                      </m:r>
                      <m:r>
                        <m:rPr>
                          <m:nor/>
                        </m:rPr>
                        <a:rPr lang="en-US" sz="1600" i="1"/>
                        <m:t> </m:t>
                      </m:r>
                      <m:r>
                        <m:rPr>
                          <m:nor/>
                        </m:rPr>
                        <a:rPr lang="en-US" sz="1600" i="1"/>
                        <m:t>for</m:t>
                      </m:r>
                      <m:r>
                        <m:rPr>
                          <m:nor/>
                        </m:rPr>
                        <a:rPr lang="en-US" sz="1600" i="1"/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m:rPr>
                          <m:nor/>
                        </m:rPr>
                        <a:rPr lang="en-US" sz="1600" i="1"/>
                        <m:t> </m:t>
                      </m:r>
                      <m:r>
                        <m:rPr>
                          <m:nor/>
                        </m:rPr>
                        <a:rPr lang="en-US" sz="1600" i="1"/>
                        <m:t>steps</m:t>
                      </m:r>
                    </m:oMath>
                  </m:oMathPara>
                </a14:m>
                <a:endParaRPr lang="ar-AE" sz="160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ACDEBBB-D21A-8ED0-1515-6E10D6B6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203" y="1548309"/>
                <a:ext cx="5689728" cy="4528934"/>
              </a:xfrm>
              <a:prstGeom prst="rect">
                <a:avLst/>
              </a:prstGeom>
              <a:blipFill>
                <a:blip r:embed="rId4"/>
                <a:stretch>
                  <a:fillRect l="-429" t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-up of a math problem&#10;&#10;AI-generated content may be incorrect.">
            <a:extLst>
              <a:ext uri="{FF2B5EF4-FFF2-40B4-BE49-F238E27FC236}">
                <a16:creationId xmlns:a16="http://schemas.microsoft.com/office/drawing/2014/main" id="{5CEFF5DC-B97E-3BF5-0A85-CA951CAB2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440" y="3111734"/>
            <a:ext cx="5539418" cy="20210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832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B73CF-9B62-D098-2FA4-C89848635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/>
              <a:t>MOTIVATION </a:t>
            </a:r>
          </a:p>
        </p:txBody>
      </p:sp>
    </p:spTree>
    <p:extLst>
      <p:ext uri="{BB962C8B-B14F-4D97-AF65-F5344CB8AC3E}">
        <p14:creationId xmlns:p14="http://schemas.microsoft.com/office/powerpoint/2010/main" val="3202904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267B0-75AA-E7BF-9D1E-A7F099DA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9AA63D-1D89-5092-3ED3-6699CC0E01D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7474" y="1548308"/>
                <a:ext cx="10785967" cy="4720061"/>
              </a:xfrm>
            </p:spPr>
            <p:txBody>
              <a:bodyPr/>
              <a:lstStyle/>
              <a:p>
                <a:r>
                  <a:rPr lang="en-US" sz="1600"/>
                  <a:t>Tracking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 i="1"/>
                            <m:t>ref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ar-AE" sz="1600" b="0"/>
              </a:p>
              <a:p>
                <a:r>
                  <a:rPr lang="en-US" sz="1600"/>
                  <a:t>Cost: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ar-AE" sz="1600"/>
              </a:p>
              <a:p>
                <a:r>
                  <a:rPr lang="en-US" sz="1600"/>
                  <a:t>Expanding yields: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ar-AE" sz="16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600" i="1"/>
                        <m:t>const</m:t>
                      </m:r>
                    </m:oMath>
                  </m:oMathPara>
                </a14:m>
                <a:endParaRPr lang="en-US" sz="1600" b="0"/>
              </a:p>
              <a:p>
                <a:r>
                  <a:rPr lang="en-US" sz="160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6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600" i="1"/>
                                <m:t>ref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600" b="0"/>
              </a:p>
              <a:p>
                <a:r>
                  <a:rPr lang="en-US" sz="1600"/>
                  <a:t>Solution (unconstrained):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ar-AE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ar-AE" sz="1600" b="0"/>
              </a:p>
              <a:p>
                <a:r>
                  <a:rPr lang="en-US" sz="1600"/>
                  <a:t>Apply only first control: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ar-AE" sz="1600" b="0"/>
              </a:p>
              <a:p>
                <a:endParaRPr lang="en-US" sz="16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9AA63D-1D89-5092-3ED3-6699CC0E0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7474" y="1548308"/>
                <a:ext cx="10785967" cy="4720061"/>
              </a:xfrm>
              <a:blipFill>
                <a:blip r:embed="rId2"/>
                <a:stretch>
                  <a:fillRect l="-226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4DA9-D9A5-DD91-2956-20138423B2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4" y="225945"/>
            <a:ext cx="10868578" cy="830480"/>
          </a:xfrm>
        </p:spPr>
        <p:txBody>
          <a:bodyPr/>
          <a:lstStyle/>
          <a:p>
            <a:r>
              <a:rPr lang="en-US" sz="3200"/>
              <a:t>MPC Cost Function</a:t>
            </a:r>
          </a:p>
        </p:txBody>
      </p:sp>
    </p:spTree>
    <p:extLst>
      <p:ext uri="{BB962C8B-B14F-4D97-AF65-F5344CB8AC3E}">
        <p14:creationId xmlns:p14="http://schemas.microsoft.com/office/powerpoint/2010/main" val="112336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04C9E-BE57-5DB5-2943-A70D1D5A6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14C9F9F-8A3B-7451-589B-3E376A58AC5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07475" y="1548309"/>
                <a:ext cx="10868578" cy="4528934"/>
              </a:xfrm>
            </p:spPr>
            <p:txBody>
              <a:bodyPr/>
              <a:lstStyle/>
              <a:p>
                <a:r>
                  <a:rPr lang="en-US" sz="1600" b="1"/>
                  <a:t>After MPC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ar-AE" sz="1600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ar-AE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AE" sz="1600" b="1"/>
                  <a:t>:</a:t>
                </a:r>
              </a:p>
              <a:p>
                <a:pPr marL="0" indent="0" algn="ctr">
                  <a:buNone/>
                </a:pPr>
                <a:r>
                  <a:rPr lang="en-US" sz="1600"/>
                  <a:t>Enforce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≥</m:t>
                    </m:r>
                    <m:r>
                      <a:rPr lang="ar-AE" sz="1600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1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≥</m:t>
                    </m:r>
                    <m:r>
                      <a:rPr lang="ar-AE" sz="16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ar-AE" sz="1600"/>
              </a:p>
              <a:p>
                <a:r>
                  <a:rPr lang="en-US" sz="1600"/>
                  <a:t>Saturate with map-based limits: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ar-AE" sz="16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ar-AE" sz="16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ar-AE" sz="1600"/>
              </a:p>
              <a:p>
                <a:r>
                  <a:rPr lang="en-US" sz="1600"/>
                  <a:t>Re-scale split 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 i="1"/>
                            <m:t>req</m:t>
                          </m:r>
                        </m:sub>
                      </m:sSub>
                    </m:oMath>
                  </m:oMathPara>
                </a14:m>
                <a:endParaRPr lang="ar-AE" sz="1600" b="0"/>
              </a:p>
              <a:p>
                <a:r>
                  <a:rPr lang="en-US" sz="1600"/>
                  <a:t>Supervisory modes override MPC:</a:t>
                </a:r>
              </a:p>
              <a:p>
                <a:pPr lvl="1"/>
                <a:r>
                  <a:rPr lang="en-US" sz="1600"/>
                  <a:t>Low SOC → engine-only</a:t>
                </a:r>
              </a:p>
              <a:p>
                <a:pPr lvl="1"/>
                <a:r>
                  <a:rPr lang="en-US" sz="1600"/>
                  <a:t>Low fuel → EV-only</a:t>
                </a:r>
              </a:p>
              <a:p>
                <a:pPr lvl="1"/>
                <a:r>
                  <a:rPr lang="en-US" sz="1600"/>
                  <a:t>Both low → limp mode</a:t>
                </a:r>
              </a:p>
              <a:p>
                <a:endParaRPr lang="en-US" sz="16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14C9F9F-8A3B-7451-589B-3E376A58A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07475" y="1548309"/>
                <a:ext cx="10868578" cy="4528934"/>
              </a:xfrm>
              <a:blipFill>
                <a:blip r:embed="rId2"/>
                <a:stretch>
                  <a:fillRect l="-224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FE945-D341-20F8-746D-FE02F26B5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4" y="225945"/>
            <a:ext cx="10868578" cy="830480"/>
          </a:xfrm>
        </p:spPr>
        <p:txBody>
          <a:bodyPr/>
          <a:lstStyle/>
          <a:p>
            <a:r>
              <a:rPr lang="en-US" sz="3200"/>
              <a:t>Post-Processing &amp; Constraints</a:t>
            </a:r>
          </a:p>
        </p:txBody>
      </p:sp>
    </p:spTree>
    <p:extLst>
      <p:ext uri="{BB962C8B-B14F-4D97-AF65-F5344CB8AC3E}">
        <p14:creationId xmlns:p14="http://schemas.microsoft.com/office/powerpoint/2010/main" val="6336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E9240D-17D4-F385-2DDE-4822BDE221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/>
              <a:t>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32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01B3-3E44-442B-6A85-68094F9F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AC8AF-D3DF-0E1F-3266-C311BD495E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pPr marL="112395" indent="1270"/>
            <a:r>
              <a:rPr lang="en-US">
                <a:latin typeface="Book Antiqua"/>
              </a:rPr>
              <a:t>SOC </a:t>
            </a:r>
            <a:endParaRPr lang="en-US"/>
          </a:p>
        </p:txBody>
      </p:sp>
      <p:pic>
        <p:nvPicPr>
          <p:cNvPr id="2" name="Picture 1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AADCECE7-6008-B774-40BA-3050F5FB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48" y="1893693"/>
            <a:ext cx="8700304" cy="45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1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2B490-6257-6992-AB08-4785E7F50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77A4B-7CD4-1303-15D9-8114ECDC9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pPr marL="112395" indent="1270"/>
            <a:r>
              <a:rPr lang="en-US">
                <a:latin typeface="Book Antiqua"/>
              </a:rPr>
              <a:t>MPG (50-50 vs MPC)</a:t>
            </a:r>
            <a:endParaRPr lang="en-US"/>
          </a:p>
        </p:txBody>
      </p:sp>
      <p:pic>
        <p:nvPicPr>
          <p:cNvPr id="4" name="Picture 3" descr="A graph with lines and a blue line&#10;&#10;AI-generated content may be incorrect.">
            <a:extLst>
              <a:ext uri="{FF2B5EF4-FFF2-40B4-BE49-F238E27FC236}">
                <a16:creationId xmlns:a16="http://schemas.microsoft.com/office/drawing/2014/main" id="{3A89D98A-D7C2-9A66-94ED-C3ECB4B6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8" y="3581668"/>
            <a:ext cx="5876801" cy="3064342"/>
          </a:xfrm>
          <a:prstGeom prst="rect">
            <a:avLst/>
          </a:prstGeom>
        </p:spPr>
      </p:pic>
      <p:pic>
        <p:nvPicPr>
          <p:cNvPr id="2" name="Picture 1" descr="A screen shot of a graph&#10;&#10;AI-generated content may be incorrect.">
            <a:extLst>
              <a:ext uri="{FF2B5EF4-FFF2-40B4-BE49-F238E27FC236}">
                <a16:creationId xmlns:a16="http://schemas.microsoft.com/office/drawing/2014/main" id="{A12422C8-266B-3052-0E90-513BAB6F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15"/>
          <a:stretch>
            <a:fillRect/>
          </a:stretch>
        </p:blipFill>
        <p:spPr>
          <a:xfrm>
            <a:off x="6276759" y="3581668"/>
            <a:ext cx="5644303" cy="3064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58FD3E-2EE5-F15D-B539-D87102D86D85}"/>
              </a:ext>
            </a:extLst>
          </p:cNvPr>
          <p:cNvSpPr txBox="1"/>
          <p:nvPr/>
        </p:nvSpPr>
        <p:spPr>
          <a:xfrm>
            <a:off x="323208" y="1733570"/>
            <a:ext cx="7947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BBA13-BEC2-DDA9-2AF1-D9B759F0F326}"/>
              </a:ext>
            </a:extLst>
          </p:cNvPr>
          <p:cNvSpPr txBox="1"/>
          <p:nvPr/>
        </p:nvSpPr>
        <p:spPr>
          <a:xfrm>
            <a:off x="496241" y="2076657"/>
            <a:ext cx="94611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Book Antiqua" panose="02040602050305030304" pitchFamily="18" charset="0"/>
                <a:ea typeface="+mn-lt"/>
                <a:cs typeface="+mn-lt"/>
              </a:rPr>
              <a:t>Higher peaks and higher average MPG (trend line shifted upward)</a:t>
            </a:r>
            <a:endParaRPr lang="en-US">
              <a:latin typeface="Book Antiqua" panose="0204060205030503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Book Antiqua" panose="02040602050305030304" pitchFamily="18" charset="0"/>
                <a:ea typeface="+mn-lt"/>
                <a:cs typeface="+mn-lt"/>
              </a:rPr>
              <a:t>Smoother long-term fuel consumption behavior</a:t>
            </a:r>
            <a:endParaRPr lang="en-US">
              <a:latin typeface="Book Antiqua" panose="02040602050305030304" pitchFamily="18" charset="0"/>
            </a:endParaRPr>
          </a:p>
          <a:p>
            <a:endParaRPr lang="en-US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66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8307-B812-BEF6-4F5B-E2EBFEC18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2FB3E-B720-74D9-4821-3725681A2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pPr marL="112395" indent="1270"/>
            <a:r>
              <a:rPr lang="en-US">
                <a:latin typeface="Book Antiqua"/>
              </a:rPr>
              <a:t>Power at wheel</a:t>
            </a:r>
            <a:endParaRPr lang="en-US"/>
          </a:p>
        </p:txBody>
      </p:sp>
      <p:pic>
        <p:nvPicPr>
          <p:cNvPr id="2" name="Picture 1" descr="A screen shot of a graph&#10;&#10;AI-generated content may be incorrect.">
            <a:extLst>
              <a:ext uri="{FF2B5EF4-FFF2-40B4-BE49-F238E27FC236}">
                <a16:creationId xmlns:a16="http://schemas.microsoft.com/office/drawing/2014/main" id="{3E852CCC-D805-F11D-CF07-B8873F21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63" y="1603387"/>
            <a:ext cx="7958667" cy="442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6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215F7-A8A4-2F9E-440C-5912BBC05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B1F92-DE37-E596-CE7B-F3681008F9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pPr marL="112395" indent="1270"/>
            <a:r>
              <a:rPr lang="en-US">
                <a:latin typeface="Book Antiqua"/>
              </a:rPr>
              <a:t>Power at shaft</a:t>
            </a:r>
            <a:endParaRPr lang="en-US"/>
          </a:p>
        </p:txBody>
      </p:sp>
      <p:pic>
        <p:nvPicPr>
          <p:cNvPr id="4" name="Picture 3" descr="A graph with lines on a black background&#10;&#10;AI-generated content may be incorrect.">
            <a:extLst>
              <a:ext uri="{FF2B5EF4-FFF2-40B4-BE49-F238E27FC236}">
                <a16:creationId xmlns:a16="http://schemas.microsoft.com/office/drawing/2014/main" id="{03265EFD-DEC2-1E8F-CF5B-A55F865C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06" y="1893693"/>
            <a:ext cx="8450988" cy="428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9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B1D12-AB5C-6586-83AF-74F40BDE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431C8-1707-5243-AE4D-6963EA4808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pPr marL="112395" indent="1270"/>
            <a:r>
              <a:rPr lang="en-US" b="0">
                <a:latin typeface="Book Antiqua"/>
              </a:rPr>
              <a:t>Total Energy loss with LTI MPC</a:t>
            </a:r>
            <a:endParaRPr lang="en-US"/>
          </a:p>
        </p:txBody>
      </p:sp>
      <p:pic>
        <p:nvPicPr>
          <p:cNvPr id="2" name="Picture 1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7520F245-0D64-3B4A-122B-A679F591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84" y="1893693"/>
            <a:ext cx="87344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C3B1E-C76F-8CFF-00B6-3CD883CE4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6252C-DB31-E149-1AD3-EE7BD8A1E3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pPr marL="112395" indent="1270"/>
            <a:r>
              <a:rPr lang="en-US" b="0">
                <a:latin typeface="Book Antiqua"/>
              </a:rPr>
              <a:t>Total Energy loss with  50-50 controller</a:t>
            </a:r>
            <a:endParaRPr lang="en-US"/>
          </a:p>
        </p:txBody>
      </p:sp>
      <p:pic>
        <p:nvPicPr>
          <p:cNvPr id="4" name="Picture 3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E28BAC20-F3DF-2997-A17D-ADCE3BB5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34" y="1893693"/>
            <a:ext cx="86963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2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25B52-0870-C216-3163-E9FE2B3752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6245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7D6AD-C11C-7693-5A95-071ADB0226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Motivation 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A758433-858C-579A-B852-BAA4DB6C7B2B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234008" y="1893693"/>
            <a:ext cx="11723984" cy="36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Transportation sector is a major contributor to fuel consumption and emissions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Electrification improves efficiency and fuel economy but has practical limitations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Plug-in Hybrid Electric Vehicles (PHEVs)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combine: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Electrical drive benefits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Long driving range using engine backup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In PHEVs,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energy management strategy (EMS)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directly impacts: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Fuel consumption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Battery State of Charge (SOC)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Overall vehicle MPG</a:t>
            </a:r>
          </a:p>
        </p:txBody>
      </p:sp>
    </p:spTree>
    <p:extLst>
      <p:ext uri="{BB962C8B-B14F-4D97-AF65-F5344CB8AC3E}">
        <p14:creationId xmlns:p14="http://schemas.microsoft.com/office/powerpoint/2010/main" val="111100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23884-ED44-E5AD-6079-DB7C00FC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406D54-3CC9-4A64-C830-CF719C4561C9}"/>
              </a:ext>
            </a:extLst>
          </p:cNvPr>
          <p:cNvSpPr txBox="1"/>
          <p:nvPr/>
        </p:nvSpPr>
        <p:spPr>
          <a:xfrm>
            <a:off x="290562" y="2125189"/>
            <a:ext cx="1043080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Book Antiqua"/>
                <a:ea typeface="+mn-lt"/>
                <a:cs typeface="+mn-lt"/>
              </a:rPr>
              <a:t>This project successfully implemented and compared two hybrid energy-management strategies Rule-Based (RB) control and Model Predictive Control (MPC) using a backward looking vehicle model with realistic engine, motor, and battery subsystem maps.</a:t>
            </a:r>
            <a:endParaRPr lang="en-US">
              <a:latin typeface="Book Antiqua"/>
            </a:endParaRPr>
          </a:p>
          <a:p>
            <a:r>
              <a:rPr lang="en-US" b="1">
                <a:latin typeface="Book Antiqua"/>
              </a:rPr>
              <a:t>Key Achievements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Book Antiqua"/>
                <a:ea typeface="+mn-lt"/>
                <a:cs typeface="+mn-lt"/>
              </a:rPr>
              <a:t>Integrated backward looking model</a:t>
            </a:r>
            <a:endParaRPr lang="en-US" b="1">
              <a:latin typeface="Book Antiqua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Book Antiqua"/>
                <a:ea typeface="+mn-lt"/>
                <a:cs typeface="+mn-lt"/>
              </a:rPr>
              <a:t>Design a backward looking model based of the </a:t>
            </a:r>
            <a:r>
              <a:rPr lang="en-US">
                <a:ea typeface="+mn-lt"/>
                <a:cs typeface="+mn-lt"/>
              </a:rPr>
              <a:t>longitudinal dynamics</a:t>
            </a:r>
            <a:r>
              <a:rPr lang="en-US">
                <a:latin typeface="Aptos"/>
                <a:ea typeface="+mn-lt"/>
                <a:cs typeface="+mn-lt"/>
              </a:rPr>
              <a:t>.</a:t>
            </a:r>
            <a:endParaRPr lang="en-US">
              <a:latin typeface="Book Antiqua" panose="02040602050305030304" pitchFamily="18" charset="0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Aptos"/>
              </a:rPr>
              <a:t>Built a battery components to simulate the change in SOC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Book Antiqua"/>
                <a:ea typeface="+mn-lt"/>
                <a:cs typeface="+mn-lt"/>
              </a:rPr>
              <a:t>Design the power train model to simulate the losses.</a:t>
            </a:r>
            <a:endParaRPr lang="en-US">
              <a:latin typeface="Book Antiqua" panose="02040602050305030304" pitchFamily="18" charset="0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Book Antiqua"/>
                <a:ea typeface="+mn-lt"/>
                <a:cs typeface="+mn-lt"/>
              </a:rPr>
              <a:t> </a:t>
            </a:r>
            <a:r>
              <a:rPr lang="en-US" b="1">
                <a:latin typeface="Book Antiqua"/>
                <a:ea typeface="+mn-lt"/>
                <a:cs typeface="+mn-lt"/>
              </a:rPr>
              <a:t>Implemented two energy-management controllers:</a:t>
            </a:r>
            <a:endParaRPr lang="en-US" b="1">
              <a:latin typeface="Book Antiqua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Book Antiqua"/>
                <a:ea typeface="+mn-lt"/>
                <a:cs typeface="+mn-lt"/>
              </a:rPr>
              <a:t>Rule-Based (50/50 split) for torque/power allocation</a:t>
            </a:r>
            <a:endParaRPr lang="en-US">
              <a:latin typeface="Book Antiqua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Book Antiqua"/>
                <a:ea typeface="+mn-lt"/>
                <a:cs typeface="+mn-lt"/>
              </a:rPr>
              <a:t>MPC controller solving a constrained quadratic optimization problem over a prediction horizon</a:t>
            </a:r>
            <a:endParaRPr lang="en-US">
              <a:latin typeface="Book Antiqu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Book Antiqua"/>
                <a:ea typeface="+mn-lt"/>
                <a:cs typeface="+mn-lt"/>
              </a:rPr>
              <a:t>Computed both instantaneous and average MPG using real-time vehicle speed and fuel flow.</a:t>
            </a:r>
            <a:endParaRPr lang="en-US">
              <a:latin typeface="Book Antiqua"/>
            </a:endParaRPr>
          </a:p>
          <a:p>
            <a:pPr algn="l"/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8D31947-ABBA-95C0-2DD0-BE61958FB99D}"/>
              </a:ext>
            </a:extLst>
          </p:cNvPr>
          <p:cNvSpPr txBox="1">
            <a:spLocks/>
          </p:cNvSpPr>
          <p:nvPr/>
        </p:nvSpPr>
        <p:spPr>
          <a:xfrm>
            <a:off x="234008" y="211936"/>
            <a:ext cx="10868578" cy="1681757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2713" indent="15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395" indent="1270"/>
            <a:r>
              <a:rPr lang="en-US">
                <a:latin typeface="Book Antiqua"/>
              </a:rPr>
              <a:t>Conclusion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56EDB-E70E-6FB6-52F6-B66826A969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Why Advanced Control?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E46EB6-C9C8-9AAA-E37E-BDD75BA23E59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234008" y="1997839"/>
            <a:ext cx="10868578" cy="3790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Parallel PHEV allows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both engine and motor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to provide traction power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Traditional strategies: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Fixed or rule-based power splits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No awareness of future power demand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Ignore efficiency variations in engine and motor maps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Model Predictive Control (MPC)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Uses system dynamics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Predicts future behavior over a finite horizon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Optimizes energy usage proactively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152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E10558-DF1A-8625-5433-27D81B9D2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/>
              <a:t>PROBLEM STATEMENT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0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84ECA54-53B2-ADD7-0BE5-2E9E60F7A13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12724" y="1879588"/>
                <a:ext cx="11745268" cy="4488865"/>
              </a:xfrm>
            </p:spPr>
            <p:txBody>
              <a:bodyPr/>
              <a:lstStyle/>
              <a:p>
                <a:r>
                  <a:rPr lang="en-US"/>
                  <a:t>Given:</a:t>
                </a:r>
              </a:p>
              <a:p>
                <a:pPr lvl="1"/>
                <a:r>
                  <a:rPr lang="en-US"/>
                  <a:t>A drive cycle (UDDS)</a:t>
                </a:r>
              </a:p>
              <a:p>
                <a:pPr lvl="1"/>
                <a:r>
                  <a:rPr lang="en-US"/>
                  <a:t>Required traction power at drivetrain shaft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𝑟𝑒𝑞</m:t>
                        </m:r>
                      </m:sub>
                    </m:sSub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ar-AE"/>
              </a:p>
              <a:p>
                <a:r>
                  <a:rPr lang="en-US"/>
                  <a:t>Determine optimal:</a:t>
                </a:r>
              </a:p>
              <a:p>
                <a:pPr lvl="1"/>
                <a:r>
                  <a:rPr lang="en-US"/>
                  <a:t>Engine mechanical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ar-AE"/>
              </a:p>
              <a:p>
                <a:pPr lvl="1"/>
                <a:r>
                  <a:rPr lang="en-US"/>
                  <a:t>Motor mechanical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ar-AE"/>
              </a:p>
              <a:p>
                <a:r>
                  <a:rPr lang="en-US"/>
                  <a:t>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𝑟𝑒𝑞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/>
              </a:p>
              <a:p>
                <a:r>
                  <a:rPr lang="en-US"/>
                  <a:t>While minimizing:</a:t>
                </a:r>
              </a:p>
              <a:p>
                <a:pPr lvl="1"/>
                <a:r>
                  <a:rPr lang="en-US"/>
                  <a:t>Fuel consumption</a:t>
                </a:r>
              </a:p>
              <a:p>
                <a:pPr lvl="1"/>
                <a:r>
                  <a:rPr lang="en-US"/>
                  <a:t>SOC deviation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84ECA54-53B2-ADD7-0BE5-2E9E60F7A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12724" y="1879588"/>
                <a:ext cx="11745268" cy="4488865"/>
              </a:xfrm>
              <a:blipFill>
                <a:blip r:embed="rId2"/>
                <a:stretch>
                  <a:fillRect l="-727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ED78F-246F-B3FD-7255-ACBFF30990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2576723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1C698D-2C0F-82CF-E95F-91222F82B7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/>
              <a:t>System Constraints</a:t>
            </a:r>
            <a:endParaRPr lang="en-US"/>
          </a:p>
          <a:p>
            <a:pPr lvl="1"/>
            <a:r>
              <a:rPr lang="en-US"/>
              <a:t>Engine and motor power limits (from ADVISOR maps)</a:t>
            </a:r>
          </a:p>
          <a:p>
            <a:pPr lvl="1"/>
            <a:r>
              <a:rPr lang="en-US"/>
              <a:t>Battery SOC must remain above minimum threshold</a:t>
            </a:r>
          </a:p>
          <a:p>
            <a:pPr lvl="1"/>
            <a:r>
              <a:rPr lang="en-US"/>
              <a:t>No regenerative braking considered</a:t>
            </a:r>
          </a:p>
          <a:p>
            <a:r>
              <a:rPr lang="en-US" b="1"/>
              <a:t>Controllers Compared</a:t>
            </a:r>
            <a:endParaRPr lang="en-US"/>
          </a:p>
          <a:p>
            <a:pPr marL="914400" lvl="1" indent="-457200">
              <a:buFont typeface="+mj-lt"/>
              <a:buAutoNum type="arabicPeriod"/>
            </a:pPr>
            <a:r>
              <a:rPr lang="en-US" b="1"/>
              <a:t>50–50 Rule-Based Controller</a:t>
            </a:r>
            <a:endParaRPr lang="en-US"/>
          </a:p>
          <a:p>
            <a:pPr lvl="2"/>
            <a:r>
              <a:rPr lang="en-US"/>
              <a:t>Equal power split when SOC allows</a:t>
            </a:r>
          </a:p>
          <a:p>
            <a:pPr lvl="2"/>
            <a:r>
              <a:rPr lang="en-US"/>
              <a:t>Simple benchmark strategy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/>
              <a:t>Model Predictive Controller (MPC)</a:t>
            </a:r>
            <a:endParaRPr lang="en-US"/>
          </a:p>
          <a:p>
            <a:pPr lvl="2"/>
            <a:r>
              <a:rPr lang="en-US"/>
              <a:t>Linear energy-based model</a:t>
            </a:r>
          </a:p>
          <a:p>
            <a:pPr lvl="2"/>
            <a:r>
              <a:rPr lang="en-US"/>
              <a:t>Optimizes power split over prediction horizon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00471-7176-0E86-F826-A5A5F60F17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Constraints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136208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55D58F-CFF4-A718-37B6-FF3AAFEB82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78582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BFB98-EA6A-EFAE-13CE-8799ECD7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E17CABFD-4822-6B69-7117-DECAB65E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498"/>
            <a:ext cx="11944120" cy="59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3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3c3f8e-9da2-4900-94e8-2f2b952826d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828F6387794E449CEE273ADA9F90BE" ma:contentTypeVersion="6" ma:contentTypeDescription="Create a new document." ma:contentTypeScope="" ma:versionID="e709f43db0c937185a07be56adf458fc">
  <xsd:schema xmlns:xsd="http://www.w3.org/2001/XMLSchema" xmlns:xs="http://www.w3.org/2001/XMLSchema" xmlns:p="http://schemas.microsoft.com/office/2006/metadata/properties" xmlns:ns3="b83c3f8e-9da2-4900-94e8-2f2b952826d6" targetNamespace="http://schemas.microsoft.com/office/2006/metadata/properties" ma:root="true" ma:fieldsID="92a2ef30c6af5c669c18020357e0dd8f" ns3:_="">
    <xsd:import namespace="b83c3f8e-9da2-4900-94e8-2f2b952826d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3c3f8e-9da2-4900-94e8-2f2b952826d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B9FCFA-6E5F-4E9A-90DB-32792C87503C}">
  <ds:schemaRefs>
    <ds:schemaRef ds:uri="b83c3f8e-9da2-4900-94e8-2f2b952826d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BD0379-674B-4ADA-8CAB-DD14BBF02A40}">
  <ds:schemaRefs>
    <ds:schemaRef ds:uri="b83c3f8e-9da2-4900-94e8-2f2b952826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994479-2259-40AF-97A8-C76EDDECFE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Deodhar, Tejas</dc:creator>
  <cp:revision>2</cp:revision>
  <dcterms:created xsi:type="dcterms:W3CDTF">2025-12-06T09:32:58Z</dcterms:created>
  <dcterms:modified xsi:type="dcterms:W3CDTF">2025-12-10T23:12:14Z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0x0101005B828F6387794E449CEE273ADA9F90BE</vt:lpwstr>
  </property>
</Properties>
</file>